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5" r:id="rId2"/>
    <p:sldId id="274" r:id="rId3"/>
    <p:sldId id="334" r:id="rId4"/>
    <p:sldId id="365" r:id="rId5"/>
    <p:sldId id="356" r:id="rId6"/>
    <p:sldId id="357" r:id="rId7"/>
    <p:sldId id="358" r:id="rId8"/>
    <p:sldId id="359" r:id="rId9"/>
    <p:sldId id="366" r:id="rId10"/>
    <p:sldId id="368" r:id="rId11"/>
    <p:sldId id="369" r:id="rId12"/>
  </p:sldIdLst>
  <p:sldSz cx="12192000" cy="6858000"/>
  <p:notesSz cx="6858000" cy="9144000"/>
  <p:embeddedFontLst>
    <p:embeddedFont>
      <p:font typeface="Cooper Black" panose="0208090404030B020404" pitchFamily="18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7D5776-3B28-4C36-82C2-B9D3576ACBB5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A771F3-C84D-4D63-AA04-9A5DEDE1076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DF70-0AFD-4F92-ABE3-1ECCE05E05F9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CF45C-CF0B-459B-A75F-2D2E03D449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406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5208-937B-4E01-A693-6F90769DEF4E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FC3E-5AFD-414C-B2C1-40A917434B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35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3E6E-1C31-4904-9AE6-DD765CB4723A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F616B-CE35-4A99-9807-CCF3B88AD7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05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05-0E83-4F10-A0E3-2BE4A728C751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D348D-7875-4674-A1B9-CF2DF50258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52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659C-9495-41B4-8C1E-9F38E6725225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FEEC-BD2A-49D8-9901-64F94E3978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482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BF78-848E-422D-A86B-64DBE8B62958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C2B22-DEF7-4955-A9D8-E7B8619E47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71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0CE7-6704-4CD3-926B-82557EDF9F16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E86B-0330-4CDF-AB07-FBDDE77A11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8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DBFA-54B6-48B8-A4BC-72AE22A5E017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0DA4E-5CAE-4160-B223-4BDF4B22E6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08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C765-6779-4DB4-A740-28D8BC06959B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2007-7AFC-4008-B2E0-036168517B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25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B970-F825-4BA0-B1E6-055BBA214A14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9FA0-933E-41F7-9DF3-26D64282E6A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E9BE-F600-4245-8F09-4EF0B1BA7126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C5B68-26AE-4BBB-9242-941E65CF0A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96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68D8A-7B8E-4F49-ADD8-E059224E7D87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22A79C3-49A5-4BA0-92BC-D13254A70E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gif"/><Relationship Id="rId7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9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855" y="285096"/>
            <a:ext cx="1033549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UNIT 12: ROBOTS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GETTING STARTED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4425" y="1241660"/>
            <a:ext cx="10515600" cy="5505350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754" y="-1767"/>
            <a:ext cx="1149527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/>
                </a:solidFill>
              </a:rPr>
              <a:t>EX4. Look </a:t>
            </a:r>
            <a:r>
              <a:rPr lang="en-US" sz="3200" b="1" dirty="0">
                <a:solidFill>
                  <a:schemeClr val="accent5"/>
                </a:solidFill>
              </a:rPr>
              <a:t>at the pictures. Tell your partner what </a:t>
            </a:r>
            <a:endParaRPr lang="en-US" sz="3200" b="1" dirty="0" smtClean="0">
              <a:solidFill>
                <a:schemeClr val="accent5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accent5"/>
                </a:solidFill>
              </a:rPr>
              <a:t>you </a:t>
            </a:r>
            <a:r>
              <a:rPr lang="en-US" sz="3200" b="1" i="1" dirty="0">
                <a:solidFill>
                  <a:srgbClr val="FF0000"/>
                </a:solidFill>
              </a:rPr>
              <a:t>can</a:t>
            </a:r>
            <a:r>
              <a:rPr lang="en-US" sz="3200" b="1" i="1" dirty="0">
                <a:solidFill>
                  <a:schemeClr val="accent5"/>
                </a:solidFill>
              </a:rPr>
              <a:t> </a:t>
            </a:r>
            <a:r>
              <a:rPr lang="en-US" sz="3200" b="1" dirty="0">
                <a:solidFill>
                  <a:schemeClr val="accent5"/>
                </a:solidFill>
              </a:rPr>
              <a:t>or </a:t>
            </a:r>
            <a:r>
              <a:rPr lang="en-US" sz="3200" b="1" i="1" dirty="0">
                <a:solidFill>
                  <a:srgbClr val="FF0000"/>
                </a:solidFill>
              </a:rPr>
              <a:t>can’t</a:t>
            </a:r>
            <a:r>
              <a:rPr lang="en-US" sz="3200" b="1" i="1" dirty="0">
                <a:solidFill>
                  <a:schemeClr val="accent5"/>
                </a:solidFill>
              </a:rPr>
              <a:t> </a:t>
            </a:r>
            <a:r>
              <a:rPr lang="en-US" sz="3200" b="1" dirty="0">
                <a:solidFill>
                  <a:schemeClr val="accent5"/>
                </a:solidFill>
              </a:rPr>
              <a:t> do now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7415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834"/>
            <a:ext cx="1400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439246"/>
            <a:ext cx="2109787" cy="32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531443"/>
            <a:ext cx="1995487" cy="31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2531443"/>
            <a:ext cx="2109788" cy="31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7" y="2531443"/>
            <a:ext cx="1995488" cy="31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4443412" y="1318026"/>
            <a:ext cx="29487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600" dirty="0" smtClean="0">
                <a:solidFill>
                  <a:srgbClr val="FF0000"/>
                </a:solidFill>
              </a:rPr>
              <a:t>I can…………..</a:t>
            </a:r>
          </a:p>
          <a:p>
            <a:r>
              <a:rPr lang="en-US" altLang="vi-VN" sz="3600" dirty="0" smtClean="0">
                <a:solidFill>
                  <a:srgbClr val="FF0000"/>
                </a:solidFill>
              </a:rPr>
              <a:t>I can’t………..</a:t>
            </a:r>
            <a:endParaRPr lang="en-US" altLang="vi-VN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24" y="5552048"/>
            <a:ext cx="5133039" cy="131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4425" y="1066800"/>
            <a:ext cx="10515600" cy="536257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555" y="100154"/>
            <a:ext cx="90011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EX5: CLASS SURVEY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017"/>
              </p:ext>
            </p:extLst>
          </p:nvPr>
        </p:nvGraphicFramePr>
        <p:xfrm>
          <a:off x="1855872" y="1564011"/>
          <a:ext cx="9440778" cy="4622954"/>
        </p:xfrm>
        <a:graphic>
          <a:graphicData uri="http://schemas.openxmlformats.org/drawingml/2006/table">
            <a:tbl>
              <a:tblPr/>
              <a:tblGrid>
                <a:gridCol w="755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9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 smtClean="0">
                          <a:effectLst/>
                        </a:rPr>
                        <a:t>Survey </a:t>
                      </a:r>
                      <a:r>
                        <a:rPr lang="en-US" sz="3600" b="1" dirty="0">
                          <a:effectLst/>
                        </a:rPr>
                        <a:t>questions</a:t>
                      </a:r>
                      <a:endParaRPr lang="en-US" sz="3600" dirty="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effectLst/>
                        </a:rPr>
                        <a:t>Yes</a:t>
                      </a:r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effectLst/>
                        </a:rPr>
                        <a:t>No</a:t>
                      </a:r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1.</a:t>
                      </a:r>
                      <a:r>
                        <a:rPr lang="en-US" sz="3600" dirty="0">
                          <a:effectLst/>
                        </a:rPr>
                        <a:t>Can you play table tennis?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2.</a:t>
                      </a:r>
                      <a:r>
                        <a:rPr lang="en-US" sz="3600" dirty="0">
                          <a:effectLst/>
                        </a:rPr>
                        <a:t>Can you do karate?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 dirty="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3.</a:t>
                      </a:r>
                      <a:r>
                        <a:rPr lang="en-US" sz="3600" dirty="0">
                          <a:effectLst/>
                        </a:rPr>
                        <a:t>Can you play chess?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4.</a:t>
                      </a:r>
                      <a:r>
                        <a:rPr lang="en-US" sz="3600" dirty="0">
                          <a:effectLst/>
                        </a:rPr>
                        <a:t>Can you do judo?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5.</a:t>
                      </a:r>
                      <a:r>
                        <a:rPr lang="en-US" sz="3600" dirty="0">
                          <a:effectLst/>
                        </a:rPr>
                        <a:t>Can you play badminton?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 fontAlgn="t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6.</a:t>
                      </a:r>
                      <a:r>
                        <a:rPr lang="en-US" sz="3600">
                          <a:effectLst/>
                        </a:rPr>
                        <a:t>Can you play computer games?</a:t>
                      </a: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 dirty="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 dirty="0">
                        <a:effectLst/>
                      </a:endParaRPr>
                    </a:p>
                  </a:txBody>
                  <a:tcPr marL="50800" marR="50800" marT="55891" marB="55891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75" name="Rectangle 1"/>
          <p:cNvSpPr>
            <a:spLocks noChangeArrowheads="1"/>
          </p:cNvSpPr>
          <p:nvPr/>
        </p:nvSpPr>
        <p:spPr bwMode="auto">
          <a:xfrm>
            <a:off x="2762250" y="246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89191"/>
            <a:ext cx="4220730" cy="549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608013" y="209550"/>
            <a:ext cx="2773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1. Listen and read.</a:t>
            </a: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4827588" y="792163"/>
            <a:ext cx="6278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 dirty="0"/>
              <a:t>Nick:</a:t>
            </a:r>
            <a:r>
              <a:rPr lang="en-US" altLang="vi-VN" sz="1600" dirty="0"/>
              <a:t> Good morning </a:t>
            </a:r>
            <a:r>
              <a:rPr lang="en-US" altLang="vi-VN" sz="1600" dirty="0" err="1"/>
              <a:t>Dr</a:t>
            </a:r>
            <a:r>
              <a:rPr lang="en-US" altLang="vi-VN" sz="1600" dirty="0"/>
              <a:t> Alex, can you tell us something about robots, please?</a:t>
            </a:r>
            <a:endParaRPr lang="en-US" altLang="vi-VN" sz="1600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512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652463"/>
            <a:ext cx="1285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2013" y="86588"/>
            <a:ext cx="37633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FF"/>
                </a:solidFill>
              </a:rPr>
              <a:t>WHAT NICE PHOTOS!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4827588" y="1327150"/>
            <a:ext cx="6278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Yes, of course. 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827588" y="1649413"/>
            <a:ext cx="6278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Nick:</a:t>
            </a:r>
            <a:r>
              <a:rPr lang="en-US" altLang="vi-VN" sz="1600"/>
              <a:t> What do you think about the role of robots in the past? 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4827588" y="1987550"/>
            <a:ext cx="6278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Well, in the past they had a minor role. They could only do very simple things.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4827588" y="2519363"/>
            <a:ext cx="6278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Phong:</a:t>
            </a:r>
            <a:r>
              <a:rPr lang="en-US" altLang="vi-VN" sz="1600"/>
              <a:t> What can they do now?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4822825" y="2841625"/>
            <a:ext cx="691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 dirty="0" err="1"/>
              <a:t>Dr</a:t>
            </a:r>
            <a:r>
              <a:rPr lang="en-US" altLang="vi-VN" sz="1600" b="1" dirty="0"/>
              <a:t> Alex:</a:t>
            </a:r>
            <a:r>
              <a:rPr lang="en-US" altLang="vi-VN" sz="1600" dirty="0"/>
              <a:t> Now they can do quite a lot. Home robots can do the housework. Doctor robots can help sick people.</a:t>
            </a:r>
            <a:endParaRPr lang="en-US" altLang="vi-VN" sz="16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808538" y="3348038"/>
            <a:ext cx="691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Phong:</a:t>
            </a:r>
            <a:r>
              <a:rPr lang="en-US" altLang="vi-VN" sz="1600"/>
              <a:t> Can they build a house? 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4827588" y="3649663"/>
            <a:ext cx="691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Yes, they can. Worker robots can even build big buildings.</a:t>
            </a:r>
            <a:endParaRPr lang="en-US" altLang="vi-VN" sz="160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4808538" y="3995738"/>
            <a:ext cx="691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Nick:</a:t>
            </a:r>
            <a:r>
              <a:rPr lang="en-US" altLang="vi-VN" sz="1600"/>
              <a:t> Can they teach? 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4808538" y="4318000"/>
            <a:ext cx="6919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Yes, teaching robots can teach in classes.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4808538" y="4616450"/>
            <a:ext cx="6919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Nick:</a:t>
            </a:r>
            <a:r>
              <a:rPr lang="en-US" altLang="vi-VN" sz="1600"/>
              <a:t> What do you think robots will be able to do in the future? 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4808538" y="4937125"/>
            <a:ext cx="6919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Well, I think they will play a very important role. They will be able to do many things like humans.</a:t>
            </a: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4826000" y="5437188"/>
            <a:ext cx="691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Phong:</a:t>
            </a:r>
            <a:r>
              <a:rPr lang="en-US" altLang="vi-VN" sz="1600"/>
              <a:t> Will they be able to talk to us? 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4827588" y="5845175"/>
            <a:ext cx="691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1600" b="1"/>
              <a:t>Dr Alex:</a:t>
            </a:r>
            <a:r>
              <a:rPr lang="en-US" altLang="vi-VN" sz="1600"/>
              <a:t> Sure they will. But they won't be able to do things like playing football or driving a car.</a:t>
            </a:r>
          </a:p>
        </p:txBody>
      </p:sp>
      <p:pic>
        <p:nvPicPr>
          <p:cNvPr id="7" name="41 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3315" y="85434"/>
            <a:ext cx="698067" cy="69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48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4425" y="1085273"/>
            <a:ext cx="10998200" cy="536257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3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800" dirty="0">
                <a:solidFill>
                  <a:schemeClr val="tx1"/>
                </a:solidFill>
              </a:rPr>
              <a:t>1.What could robots do in the past?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800" dirty="0">
                <a:solidFill>
                  <a:srgbClr val="FF0000"/>
                </a:solidFill>
              </a:rPr>
              <a:t>They could only do very simple things.</a:t>
            </a:r>
          </a:p>
          <a:p>
            <a:pPr>
              <a:defRPr/>
            </a:pPr>
            <a:r>
              <a:rPr lang="en-US" sz="3800" dirty="0">
                <a:solidFill>
                  <a:schemeClr val="tx1"/>
                </a:solidFill>
              </a:rPr>
              <a:t>2.Can robots teach?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800" dirty="0">
                <a:solidFill>
                  <a:srgbClr val="FF0000"/>
                </a:solidFill>
              </a:rPr>
              <a:t>Yes, they can.</a:t>
            </a:r>
          </a:p>
          <a:p>
            <a:pPr>
              <a:defRPr/>
            </a:pPr>
            <a:r>
              <a:rPr lang="en-US" sz="3800" dirty="0">
                <a:solidFill>
                  <a:schemeClr val="tx1"/>
                </a:solidFill>
              </a:rPr>
              <a:t>3.What will robots be able to do in the future?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800" dirty="0">
                <a:solidFill>
                  <a:srgbClr val="FF0000"/>
                </a:solidFill>
              </a:rPr>
              <a:t>They will be able to do many things like humans.</a:t>
            </a:r>
          </a:p>
          <a:p>
            <a:pPr>
              <a:defRPr/>
            </a:pPr>
            <a:r>
              <a:rPr lang="en-US" sz="3800" dirty="0">
                <a:solidFill>
                  <a:schemeClr val="tx1"/>
                </a:solidFill>
              </a:rPr>
              <a:t>4.Will robots be able to play football or drive a car?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800" dirty="0">
                <a:solidFill>
                  <a:srgbClr val="FF0000"/>
                </a:solidFill>
              </a:rPr>
              <a:t>No, they won’t.</a:t>
            </a:r>
          </a:p>
          <a:p>
            <a:pPr algn="ctr">
              <a:lnSpc>
                <a:spcPct val="150000"/>
              </a:lnSpc>
              <a:defRPr/>
            </a:pP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218" y="285251"/>
            <a:ext cx="95170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EX1a. Answer </a:t>
            </a:r>
            <a:r>
              <a:rPr lang="en-US" sz="2800" b="1" dirty="0">
                <a:solidFill>
                  <a:srgbClr val="FF0000"/>
                </a:solidFill>
              </a:rPr>
              <a:t>the following </a:t>
            </a:r>
            <a:r>
              <a:rPr lang="en-US" sz="2800" b="1" dirty="0" smtClean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5889625"/>
            <a:ext cx="815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1400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2476" y="914400"/>
            <a:ext cx="11026620" cy="5810250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25" y="161925"/>
            <a:ext cx="10515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EX1b. Find </a:t>
            </a:r>
            <a:r>
              <a:rPr lang="en-US" sz="3200" b="1" dirty="0">
                <a:solidFill>
                  <a:srgbClr val="FF0000"/>
                </a:solidFill>
              </a:rPr>
              <a:t>the types of robots in the conservation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5889625"/>
            <a:ext cx="96489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1400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20" y="1152562"/>
            <a:ext cx="385768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987" y="1152562"/>
            <a:ext cx="35888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580" y="4010094"/>
            <a:ext cx="359320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267" y="3999725"/>
            <a:ext cx="366463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600" y="3059977"/>
            <a:ext cx="37563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teaching robots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2213" y="3059977"/>
            <a:ext cx="375443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worker robots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9023" y="5897632"/>
            <a:ext cx="37563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doctor robots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4072" y="5897632"/>
            <a:ext cx="37563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home robots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What type of robot is it?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519738" y="1905000"/>
            <a:ext cx="6048375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worker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19738" y="3352800"/>
            <a:ext cx="575945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teaching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13413" y="4876800"/>
            <a:ext cx="5565775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doctor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31579"/>
            <a:ext cx="4552951" cy="236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19800" y="3352800"/>
            <a:ext cx="4933950" cy="914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doctor robots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32500" y="1917700"/>
            <a:ext cx="5018088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worker robots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115050" y="4876800"/>
            <a:ext cx="4935538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home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4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2656545"/>
            <a:ext cx="4381500" cy="230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What type of robot is it?</a:t>
            </a: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861175" y="1905000"/>
            <a:ext cx="4138613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teaching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65938" y="4953000"/>
            <a:ext cx="415290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doctor robots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858000" y="3352800"/>
            <a:ext cx="413226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home robots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76338" y="2133600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6" y="2662027"/>
            <a:ext cx="4289424" cy="225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What type of robot is it?</a:t>
            </a:r>
          </a:p>
        </p:txBody>
      </p:sp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727825" y="1905000"/>
            <a:ext cx="4905375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teaching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627813" y="4948238"/>
            <a:ext cx="467995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home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705600" y="3357563"/>
            <a:ext cx="4821238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worker robots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" y="2176463"/>
            <a:ext cx="45720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778802"/>
            <a:ext cx="4124325" cy="212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What type of robot is it?</a:t>
            </a: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800" y="1362075"/>
            <a:ext cx="11407775" cy="5362575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50" y="3176"/>
            <a:ext cx="90011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EX2. Match </a:t>
            </a:r>
            <a:r>
              <a:rPr lang="en-US" sz="3200" b="1" dirty="0">
                <a:solidFill>
                  <a:srgbClr val="FF0000"/>
                </a:solidFill>
              </a:rPr>
              <a:t>the activities with the pictures.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6184900"/>
            <a:ext cx="815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84026"/>
            <a:ext cx="32623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7" y="1550421"/>
            <a:ext cx="3175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0" y="4297362"/>
            <a:ext cx="331946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37" y="4215198"/>
            <a:ext cx="317658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00" y="761246"/>
            <a:ext cx="2807903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/>
              <a:t>1.cut the hedge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6841" y="784662"/>
            <a:ext cx="257968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/>
              <a:t>2.do the dishes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2537" y="761246"/>
            <a:ext cx="28067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/>
              <a:t>3.do the laundry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7375" y="788421"/>
            <a:ext cx="27146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/>
              <a:t>4.make the bed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6425" y="6175375"/>
            <a:ext cx="360997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smtClean="0"/>
              <a:t>3.cut </a:t>
            </a:r>
            <a:r>
              <a:rPr lang="en-US" sz="3000" dirty="0"/>
              <a:t>the hedge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3206" y="6094642"/>
            <a:ext cx="344805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/>
              <a:t>4</a:t>
            </a:r>
            <a:r>
              <a:rPr lang="en-US" sz="3000" dirty="0" smtClean="0"/>
              <a:t>.do </a:t>
            </a:r>
            <a:r>
              <a:rPr lang="en-US" sz="3000" dirty="0"/>
              <a:t>the dishes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737" y="3489364"/>
            <a:ext cx="3475038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smtClean="0"/>
              <a:t>1.do </a:t>
            </a:r>
            <a:r>
              <a:rPr lang="en-US" sz="3000" dirty="0"/>
              <a:t>the laundry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0835" y="3448230"/>
            <a:ext cx="3468203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smtClean="0"/>
              <a:t>2.make </a:t>
            </a:r>
            <a:r>
              <a:rPr lang="en-US" sz="3000" dirty="0"/>
              <a:t>the bed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849"/>
            <a:ext cx="6699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2 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28694" y="2165627"/>
            <a:ext cx="915435" cy="91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291</Words>
  <Application>Microsoft Office PowerPoint</Application>
  <PresentationFormat>Widescreen</PresentationFormat>
  <Paragraphs>82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Cooper Black</vt:lpstr>
      <vt:lpstr>Arial</vt:lpstr>
      <vt:lpstr>Helvetica Neue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0986080588</Manager>
  <Company>LÊ THANH HUYỀN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E6-U12-GETTING-JESS</dc:title>
  <dc:creator>JESSICA LEE</dc:creator>
  <cp:lastModifiedBy>My Laptop</cp:lastModifiedBy>
  <cp:revision>151</cp:revision>
  <dcterms:created xsi:type="dcterms:W3CDTF">2018-11-05T02:58:53Z</dcterms:created>
  <dcterms:modified xsi:type="dcterms:W3CDTF">2021-05-07T03:29:08Z</dcterms:modified>
</cp:coreProperties>
</file>